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5" r:id="rId5"/>
    <p:sldId id="264" r:id="rId6"/>
    <p:sldId id="263" r:id="rId7"/>
    <p:sldId id="266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158C192-682E-4724-8492-0A7969D2F8E3}">
          <p14:sldIdLst>
            <p14:sldId id="257"/>
            <p14:sldId id="258"/>
            <p14:sldId id="259"/>
            <p14:sldId id="265"/>
            <p14:sldId id="264"/>
            <p14:sldId id="263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2DB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3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78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4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576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917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074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509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093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52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309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636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22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DFBF3"/>
            </a:gs>
            <a:gs pos="0">
              <a:srgbClr val="F8F2DB">
                <a:lumMod val="100000"/>
              </a:srgb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80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gitalniknihovna.cz/" TargetMode="External"/><Relationship Id="rId2" Type="http://schemas.openxmlformats.org/officeDocument/2006/relationships/hyperlink" Target="http://archiv.ucl.cas.cz/index.ph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gitalniknihovna.cz/mzk" TargetMode="External"/><Relationship Id="rId2" Type="http://schemas.openxmlformats.org/officeDocument/2006/relationships/hyperlink" Target="https://ndk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igitalniknihovna.cz/cuni" TargetMode="External"/><Relationship Id="rId5" Type="http://schemas.openxmlformats.org/officeDocument/2006/relationships/hyperlink" Target="https://www.digitalniknihovna.cz/ntk" TargetMode="External"/><Relationship Id="rId4" Type="http://schemas.openxmlformats.org/officeDocument/2006/relationships/hyperlink" Target="https://www.digitalniknihovna.cz/knav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u.cas.cz/periodika/cesky-casopis-historicky" TargetMode="External"/><Relationship Id="rId2" Type="http://schemas.openxmlformats.org/officeDocument/2006/relationships/hyperlink" Target="https://dikobraz.cz/archi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ua.cas.cz/cs/prace-z-dejin-akademie-ved-114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igitalniknihovna.cz/nkp/search?accessibility=public&amp;keywords=ovoce&amp;doctypes=periodica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cyklopedieknihy.cz/index.php?title=Hlavn%C3%AD_stran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85018" y="1268628"/>
            <a:ext cx="9144000" cy="253017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Prameny online: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NOVINY NEJSOU JEN 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NOVINKÁCH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1164" y="3988727"/>
            <a:ext cx="2571708" cy="151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57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9208" y="400454"/>
            <a:ext cx="11225084" cy="1325563"/>
          </a:xfrm>
        </p:spPr>
        <p:txBody>
          <a:bodyPr>
            <a:normAutofit/>
          </a:bodyPr>
          <a:lstStyle/>
          <a:p>
            <a:r>
              <a:rPr lang="cs-CZ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rchivy novin a časopisů</a:t>
            </a:r>
            <a:endParaRPr lang="cs-CZ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9208" y="1891528"/>
            <a:ext cx="9926594" cy="4351338"/>
          </a:xfrm>
        </p:spPr>
        <p:txBody>
          <a:bodyPr/>
          <a:lstStyle/>
          <a:p>
            <a:pPr fontAlgn="base"/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Ústav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českou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literaturu AV ČR (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digitální archiv časopisů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 fontAlgn="base">
              <a:buNone/>
            </a:pPr>
            <a:r>
              <a:rPr lang="cs-CZ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://archiv.ucl.cas.cz/index.php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  </a:t>
            </a:r>
          </a:p>
          <a:p>
            <a:pPr marL="0" indent="0" fontAlgn="base">
              <a:buNone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Rozcestník digitálních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knihoven: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cs-CZ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://www.digitalniknihovna.cz/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fontAlgn="base"/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03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1363" y="156519"/>
            <a:ext cx="10515600" cy="1325563"/>
          </a:xfrm>
        </p:spPr>
        <p:txBody>
          <a:bodyPr>
            <a:normAutofit/>
          </a:bodyPr>
          <a:lstStyle/>
          <a:p>
            <a:pPr fontAlgn="base"/>
            <a:r>
              <a:rPr lang="cs-CZ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Nejvýznamnější </a:t>
            </a:r>
            <a:r>
              <a:rPr lang="cs-CZ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digitální </a:t>
            </a:r>
            <a:r>
              <a:rPr lang="cs-CZ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knihovny</a:t>
            </a:r>
            <a:endParaRPr lang="cs-CZ" sz="4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1363" y="1418839"/>
            <a:ext cx="10074876" cy="5130241"/>
          </a:xfrm>
        </p:spPr>
        <p:txBody>
          <a:bodyPr>
            <a:noAutofit/>
          </a:bodyPr>
          <a:lstStyle/>
          <a:p>
            <a:pPr fontAlgn="base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Národní knihovna v Praze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cs-CZ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://ndk.cz/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  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Moravská zemská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knihovna v Brně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cs-CZ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://www.digitalniknihovna.cz/mzk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  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Knihovna Akademie věd ČR 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cs-CZ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://www.digitalniknihovna.cz/knav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Národní technická knihovna </a:t>
            </a:r>
          </a:p>
          <a:p>
            <a:pPr marL="0" indent="0" fontAlgn="base">
              <a:buNone/>
            </a:pP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https://www.digitalniknihovna.cz/ntk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fontAlgn="base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Knihovna Univerzity Karlovy  </a:t>
            </a:r>
          </a:p>
          <a:p>
            <a:pPr marL="0" indent="0" fontAlgn="base">
              <a:buNone/>
            </a:pPr>
            <a:r>
              <a:rPr lang="cs-CZ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https://www.digitalniknihovna.cz/cuni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61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0745" y="318926"/>
            <a:ext cx="10097808" cy="1228004"/>
          </a:xfrm>
        </p:spPr>
        <p:txBody>
          <a:bodyPr>
            <a:noAutofit/>
          </a:bodyPr>
          <a:lstStyle/>
          <a:p>
            <a:pPr fontAlgn="base"/>
            <a:r>
              <a:rPr lang="cs-CZ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specializované </a:t>
            </a:r>
            <a:r>
              <a:rPr lang="cs-CZ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stránky</a:t>
            </a:r>
            <a:r>
              <a:rPr lang="cs-CZ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0745" y="1686973"/>
            <a:ext cx="11277599" cy="4664399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některé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noviny a časopisy zveřejňují archiv starších výtisků na vlastních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stránkách: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cs-CZ" sz="3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https://dikobraz.cz/archiv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 (přístupné po registraci) </a:t>
            </a:r>
          </a:p>
          <a:p>
            <a:pPr marL="0" indent="0" fontAlgn="base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některé odborné časopisy zveřejňují celá čísla online, pro historické vědy např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fontAlgn="base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Český časopis historický 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cs-CZ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cs-CZ" sz="3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://www.hiu.cas.cz/periodika/cesky-casopis-historicky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fontAlgn="base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z dějin Akademie věd 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cs-CZ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</a:t>
            </a:r>
            <a:r>
              <a:rPr lang="cs-CZ" sz="3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://www.mua.cas.cz/cs/prace-z-dejin-akademie-ved-114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85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9003" y="1433385"/>
            <a:ext cx="11193439" cy="5132173"/>
          </a:xfrm>
        </p:spPr>
        <p:txBody>
          <a:bodyPr>
            <a:normAutofit fontScale="55000" lnSpcReduction="20000"/>
          </a:bodyPr>
          <a:lstStyle/>
          <a:p>
            <a:pPr fontAlgn="base">
              <a:lnSpc>
                <a:spcPct val="110000"/>
              </a:lnSpc>
            </a:pPr>
            <a:r>
              <a:rPr lang="cs-CZ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zprostředkovávají dobový pohled na významné události z Čech i ze </a:t>
            </a:r>
            <a:r>
              <a:rPr lang="cs-CZ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zahraničí</a:t>
            </a:r>
          </a:p>
          <a:p>
            <a:pPr fontAlgn="base">
              <a:lnSpc>
                <a:spcPct val="110000"/>
              </a:lnSpc>
            </a:pPr>
            <a:r>
              <a:rPr lang="cs-CZ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informují </a:t>
            </a:r>
            <a:r>
              <a:rPr lang="cs-CZ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zprávách velkého významu, ale i o </a:t>
            </a:r>
            <a:r>
              <a:rPr lang="cs-CZ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kultuře</a:t>
            </a:r>
            <a:r>
              <a:rPr lang="cs-CZ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sportu a jinde nezaznamenaných drobnostech  </a:t>
            </a:r>
          </a:p>
          <a:p>
            <a:pPr fontAlgn="base">
              <a:lnSpc>
                <a:spcPct val="110000"/>
              </a:lnSpc>
            </a:pPr>
            <a:r>
              <a:rPr lang="cs-CZ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umožňují srovnat zprávy z regionů i z celé republiky  </a:t>
            </a:r>
          </a:p>
          <a:p>
            <a:pPr fontAlgn="base">
              <a:lnSpc>
                <a:spcPct val="110000"/>
              </a:lnSpc>
            </a:pPr>
            <a:r>
              <a:rPr lang="cs-CZ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pomáhají ověřovat fakta, „babička vyprávěla“ (ideální je srovnat více zdrojů)  </a:t>
            </a:r>
          </a:p>
          <a:p>
            <a:pPr fontAlgn="base">
              <a:lnSpc>
                <a:spcPct val="110000"/>
              </a:lnSpc>
            </a:pPr>
            <a:r>
              <a:rPr lang="cs-CZ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kromě samotných zpráv se v nich vyskytují i nejrůznější fejetony, povídky nebo inzerce   </a:t>
            </a:r>
          </a:p>
          <a:p>
            <a:pPr fontAlgn="base">
              <a:lnSpc>
                <a:spcPct val="110000"/>
              </a:lnSpc>
            </a:pPr>
            <a:r>
              <a:rPr lang="cs-CZ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mimo denní tisk vycházelo také velké množství různých zájmových a spolkových </a:t>
            </a:r>
            <a:r>
              <a:rPr lang="cs-CZ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časopisů, k ovocnářství </a:t>
            </a:r>
            <a:r>
              <a:rPr lang="cs-CZ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zahradnictví např.:  </a:t>
            </a:r>
            <a:r>
              <a:rPr lang="cs-CZ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9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cs-CZ" sz="49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://www.digitalniknihovna.cz/nkp/search?accessibility=public&amp;keywords=ovoce&amp;doctypes=periodical</a:t>
            </a:r>
            <a:r>
              <a:rPr lang="cs-CZ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9003" y="287271"/>
            <a:ext cx="11012207" cy="1146114"/>
          </a:xfrm>
        </p:spPr>
        <p:txBody>
          <a:bodyPr>
            <a:normAutofit/>
          </a:bodyPr>
          <a:lstStyle/>
          <a:p>
            <a:pPr fontAlgn="base"/>
            <a:r>
              <a:rPr lang="cs-CZ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Proč se vyplatí </a:t>
            </a:r>
            <a:r>
              <a:rPr lang="cs-CZ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podívat do </a:t>
            </a:r>
            <a:r>
              <a:rPr lang="cs-CZ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starých </a:t>
            </a:r>
            <a:r>
              <a:rPr lang="cs-CZ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novin</a:t>
            </a:r>
            <a:r>
              <a:rPr lang="cs-CZ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3414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1945" y="301516"/>
            <a:ext cx="10964159" cy="1403717"/>
          </a:xfrm>
        </p:spPr>
        <p:txBody>
          <a:bodyPr>
            <a:noAutofit/>
          </a:bodyPr>
          <a:lstStyle/>
          <a:p>
            <a:pPr fontAlgn="base"/>
            <a:r>
              <a:rPr lang="cs-CZ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Knihy, které by se mohly </a:t>
            </a:r>
            <a:r>
              <a:rPr lang="cs-CZ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hodit</a:t>
            </a:r>
            <a:endParaRPr lang="cs-CZ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1945" y="1705233"/>
            <a:ext cx="11263640" cy="4448434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cs-CZ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 historie novin v </a:t>
            </a:r>
            <a:r>
              <a:rPr lang="cs-CZ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Čechách: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fontAlgn="base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ŠIMEČEK, Zdeněk,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Počátky novinového zpravodajství a novin </a:t>
            </a:r>
            <a:b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českých zemích (do devadesátých let 18. století)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Brno 2011. </a:t>
            </a:r>
          </a:p>
          <a:p>
            <a:pPr fontAlgn="base"/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STEJSKALOVÁ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Eva,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Novinové zpravodajství a noviny v Čechách </a:t>
            </a:r>
            <a:b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 století do roku 1740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2015. </a:t>
            </a:r>
          </a:p>
          <a:p>
            <a:pPr fontAlgn="base"/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BEDNAŘÍK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Petr –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JIRÁK,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Jan –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KÖPPLOVÁ, Barbara,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Dějiny českých médií: od počátku do současnosti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2. vyd., Praha 2019. </a:t>
            </a:r>
          </a:p>
        </p:txBody>
      </p:sp>
    </p:spTree>
    <p:extLst>
      <p:ext uri="{BB962C8B-B14F-4D97-AF65-F5344CB8AC3E}">
        <p14:creationId xmlns:p14="http://schemas.microsoft.com/office/powerpoint/2010/main" val="382394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1319" y="1062680"/>
            <a:ext cx="11263640" cy="4448434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cs-CZ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 historie knihovědy (mj. proměny tiskových písem</a:t>
            </a:r>
            <a:r>
              <a:rPr lang="cs-CZ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fontAlgn="base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VOIT, Petr,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Encyklopedie knihy: starší knihtisk a příbuzné obory mezi polovinou 15. a počátkem 19. století: papír, písmo a písmolijectví, knihtisk a jiné grafické techniky, tiskaři, nakladatelé, knihkupci, ilustrátoři a kartografové, literární typologie, textové a výtvarné prvky knihy, knižní vazba, knižní obchod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vyd., Praha 2008.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fontAlgn="base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online verze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encyklopedie </a:t>
            </a:r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cs-CZ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www.encyklopedieknihy.cz/index.php?title=Hlavn%C3%AD_strana</a:t>
            </a:r>
            <a:r>
              <a:rPr lang="cs-CZ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33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1029</TotalTime>
  <Words>69</Words>
  <Application>Microsoft Office PowerPoint</Application>
  <PresentationFormat>Širokoúhlá obrazovka</PresentationFormat>
  <Paragraphs>44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Prameny online: NOVINY NEJSOU JEN  O NOVINKÁCH</vt:lpstr>
      <vt:lpstr>Archivy novin a časopisů</vt:lpstr>
      <vt:lpstr>Nejvýznamnější digitální knihovny</vt:lpstr>
      <vt:lpstr>Další specializované stránky </vt:lpstr>
      <vt:lpstr>Proč se vyplatí podívat do starých novin </vt:lpstr>
      <vt:lpstr>Knihy, které by se mohly hodit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NA MATRIKY</dc:title>
  <dc:creator>Mgr. Soňa Martinovská, Ph.D.</dc:creator>
  <cp:lastModifiedBy>Mgr. Soňa Martinovská, Ph.D.</cp:lastModifiedBy>
  <cp:revision>46</cp:revision>
  <dcterms:created xsi:type="dcterms:W3CDTF">2022-07-27T13:04:22Z</dcterms:created>
  <dcterms:modified xsi:type="dcterms:W3CDTF">2022-08-01T11:02:35Z</dcterms:modified>
</cp:coreProperties>
</file>